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6" r:id="rId16"/>
    <p:sldId id="270" r:id="rId17"/>
    <p:sldId id="271" r:id="rId18"/>
    <p:sldId id="272" r:id="rId19"/>
    <p:sldId id="273" r:id="rId20"/>
    <p:sldId id="274" r:id="rId21"/>
    <p:sldId id="275"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9" d="100"/>
          <a:sy n="79" d="100"/>
        </p:scale>
        <p:origin x="-1920"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B45F680-4A45-EC4E-9B7C-4413ECF10813}" type="datetimeFigureOut">
              <a:rPr lang="en-US" smtClean="0"/>
              <a:t>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EE258-0F54-8147-B727-2FEF691500E4}" type="slidenum">
              <a:rPr lang="en-US" smtClean="0"/>
              <a:t>‹#›</a:t>
            </a:fld>
            <a:endParaRPr lang="en-US"/>
          </a:p>
        </p:txBody>
      </p:sp>
    </p:spTree>
    <p:extLst>
      <p:ext uri="{BB962C8B-B14F-4D97-AF65-F5344CB8AC3E}">
        <p14:creationId xmlns:p14="http://schemas.microsoft.com/office/powerpoint/2010/main" val="1837224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45F680-4A45-EC4E-9B7C-4413ECF10813}" type="datetimeFigureOut">
              <a:rPr lang="en-US" smtClean="0"/>
              <a:t>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EE258-0F54-8147-B727-2FEF691500E4}" type="slidenum">
              <a:rPr lang="en-US" smtClean="0"/>
              <a:t>‹#›</a:t>
            </a:fld>
            <a:endParaRPr lang="en-US"/>
          </a:p>
        </p:txBody>
      </p:sp>
    </p:spTree>
    <p:extLst>
      <p:ext uri="{BB962C8B-B14F-4D97-AF65-F5344CB8AC3E}">
        <p14:creationId xmlns:p14="http://schemas.microsoft.com/office/powerpoint/2010/main" val="3172920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45F680-4A45-EC4E-9B7C-4413ECF10813}" type="datetimeFigureOut">
              <a:rPr lang="en-US" smtClean="0"/>
              <a:t>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EE258-0F54-8147-B727-2FEF691500E4}" type="slidenum">
              <a:rPr lang="en-US" smtClean="0"/>
              <a:t>‹#›</a:t>
            </a:fld>
            <a:endParaRPr lang="en-US"/>
          </a:p>
        </p:txBody>
      </p:sp>
    </p:spTree>
    <p:extLst>
      <p:ext uri="{BB962C8B-B14F-4D97-AF65-F5344CB8AC3E}">
        <p14:creationId xmlns:p14="http://schemas.microsoft.com/office/powerpoint/2010/main" val="3271958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45F680-4A45-EC4E-9B7C-4413ECF10813}" type="datetimeFigureOut">
              <a:rPr lang="en-US" smtClean="0"/>
              <a:t>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EE258-0F54-8147-B727-2FEF691500E4}" type="slidenum">
              <a:rPr lang="en-US" smtClean="0"/>
              <a:t>‹#›</a:t>
            </a:fld>
            <a:endParaRPr lang="en-US"/>
          </a:p>
        </p:txBody>
      </p:sp>
    </p:spTree>
    <p:extLst>
      <p:ext uri="{BB962C8B-B14F-4D97-AF65-F5344CB8AC3E}">
        <p14:creationId xmlns:p14="http://schemas.microsoft.com/office/powerpoint/2010/main" val="1209518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45F680-4A45-EC4E-9B7C-4413ECF10813}" type="datetimeFigureOut">
              <a:rPr lang="en-US" smtClean="0"/>
              <a:t>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EE258-0F54-8147-B727-2FEF691500E4}" type="slidenum">
              <a:rPr lang="en-US" smtClean="0"/>
              <a:t>‹#›</a:t>
            </a:fld>
            <a:endParaRPr lang="en-US"/>
          </a:p>
        </p:txBody>
      </p:sp>
    </p:spTree>
    <p:extLst>
      <p:ext uri="{BB962C8B-B14F-4D97-AF65-F5344CB8AC3E}">
        <p14:creationId xmlns:p14="http://schemas.microsoft.com/office/powerpoint/2010/main" val="289488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B45F680-4A45-EC4E-9B7C-4413ECF10813}" type="datetimeFigureOut">
              <a:rPr lang="en-US" smtClean="0"/>
              <a:t>1/2/16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DEE258-0F54-8147-B727-2FEF691500E4}" type="slidenum">
              <a:rPr lang="en-US" smtClean="0"/>
              <a:t>‹#›</a:t>
            </a:fld>
            <a:endParaRPr lang="en-US"/>
          </a:p>
        </p:txBody>
      </p:sp>
    </p:spTree>
    <p:extLst>
      <p:ext uri="{BB962C8B-B14F-4D97-AF65-F5344CB8AC3E}">
        <p14:creationId xmlns:p14="http://schemas.microsoft.com/office/powerpoint/2010/main" val="1657521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B45F680-4A45-EC4E-9B7C-4413ECF10813}" type="datetimeFigureOut">
              <a:rPr lang="en-US" smtClean="0"/>
              <a:t>1/2/16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DEE258-0F54-8147-B727-2FEF691500E4}" type="slidenum">
              <a:rPr lang="en-US" smtClean="0"/>
              <a:t>‹#›</a:t>
            </a:fld>
            <a:endParaRPr lang="en-US"/>
          </a:p>
        </p:txBody>
      </p:sp>
    </p:spTree>
    <p:extLst>
      <p:ext uri="{BB962C8B-B14F-4D97-AF65-F5344CB8AC3E}">
        <p14:creationId xmlns:p14="http://schemas.microsoft.com/office/powerpoint/2010/main" val="1842415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B45F680-4A45-EC4E-9B7C-4413ECF10813}" type="datetimeFigureOut">
              <a:rPr lang="en-US" smtClean="0"/>
              <a:t>1/2/16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DEE258-0F54-8147-B727-2FEF691500E4}" type="slidenum">
              <a:rPr lang="en-US" smtClean="0"/>
              <a:t>‹#›</a:t>
            </a:fld>
            <a:endParaRPr lang="en-US"/>
          </a:p>
        </p:txBody>
      </p:sp>
    </p:spTree>
    <p:extLst>
      <p:ext uri="{BB962C8B-B14F-4D97-AF65-F5344CB8AC3E}">
        <p14:creationId xmlns:p14="http://schemas.microsoft.com/office/powerpoint/2010/main" val="2533600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45F680-4A45-EC4E-9B7C-4413ECF10813}" type="datetimeFigureOut">
              <a:rPr lang="en-US" smtClean="0"/>
              <a:t>1/2/16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DEE258-0F54-8147-B727-2FEF691500E4}" type="slidenum">
              <a:rPr lang="en-US" smtClean="0"/>
              <a:t>‹#›</a:t>
            </a:fld>
            <a:endParaRPr lang="en-US"/>
          </a:p>
        </p:txBody>
      </p:sp>
    </p:spTree>
    <p:extLst>
      <p:ext uri="{BB962C8B-B14F-4D97-AF65-F5344CB8AC3E}">
        <p14:creationId xmlns:p14="http://schemas.microsoft.com/office/powerpoint/2010/main" val="3445837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45F680-4A45-EC4E-9B7C-4413ECF10813}" type="datetimeFigureOut">
              <a:rPr lang="en-US" smtClean="0"/>
              <a:t>1/2/16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DEE258-0F54-8147-B727-2FEF691500E4}" type="slidenum">
              <a:rPr lang="en-US" smtClean="0"/>
              <a:t>‹#›</a:t>
            </a:fld>
            <a:endParaRPr lang="en-US"/>
          </a:p>
        </p:txBody>
      </p:sp>
    </p:spTree>
    <p:extLst>
      <p:ext uri="{BB962C8B-B14F-4D97-AF65-F5344CB8AC3E}">
        <p14:creationId xmlns:p14="http://schemas.microsoft.com/office/powerpoint/2010/main" val="650657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45F680-4A45-EC4E-9B7C-4413ECF10813}" type="datetimeFigureOut">
              <a:rPr lang="en-US" smtClean="0"/>
              <a:t>1/2/16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DEE258-0F54-8147-B727-2FEF691500E4}" type="slidenum">
              <a:rPr lang="en-US" smtClean="0"/>
              <a:t>‹#›</a:t>
            </a:fld>
            <a:endParaRPr lang="en-US"/>
          </a:p>
        </p:txBody>
      </p:sp>
    </p:spTree>
    <p:extLst>
      <p:ext uri="{BB962C8B-B14F-4D97-AF65-F5344CB8AC3E}">
        <p14:creationId xmlns:p14="http://schemas.microsoft.com/office/powerpoint/2010/main" val="81911610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45F680-4A45-EC4E-9B7C-4413ECF10813}" type="datetimeFigureOut">
              <a:rPr lang="en-US" smtClean="0"/>
              <a:t>1/2/16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DEE258-0F54-8147-B727-2FEF691500E4}" type="slidenum">
              <a:rPr lang="en-US" smtClean="0"/>
              <a:t>‹#›</a:t>
            </a:fld>
            <a:endParaRPr lang="en-US"/>
          </a:p>
        </p:txBody>
      </p:sp>
    </p:spTree>
    <p:extLst>
      <p:ext uri="{BB962C8B-B14F-4D97-AF65-F5344CB8AC3E}">
        <p14:creationId xmlns:p14="http://schemas.microsoft.com/office/powerpoint/2010/main" val="13184574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b="1" dirty="0" smtClean="0">
                <a:solidFill>
                  <a:srgbClr val="FF0000"/>
                </a:solidFill>
              </a:rPr>
              <a:t>A</a:t>
            </a:r>
            <a:r>
              <a:rPr lang="en-US" sz="6000" b="1" dirty="0" smtClean="0">
                <a:solidFill>
                  <a:srgbClr val="0000FF"/>
                </a:solidFill>
              </a:rPr>
              <a:t>D</a:t>
            </a:r>
            <a:r>
              <a:rPr lang="en-US" sz="6000" b="1" dirty="0" smtClean="0">
                <a:solidFill>
                  <a:srgbClr val="008000"/>
                </a:solidFill>
              </a:rPr>
              <a:t>H</a:t>
            </a:r>
            <a:r>
              <a:rPr lang="en-US" sz="6000" b="1" dirty="0" smtClean="0">
                <a:solidFill>
                  <a:srgbClr val="FFFF00"/>
                </a:solidFill>
              </a:rPr>
              <a:t>I</a:t>
            </a:r>
            <a:r>
              <a:rPr lang="en-US" sz="6000" b="1" dirty="0" smtClean="0">
                <a:solidFill>
                  <a:srgbClr val="FF6600"/>
                </a:solidFill>
              </a:rPr>
              <a:t>D</a:t>
            </a:r>
            <a:endParaRPr lang="en-US" sz="6000" b="1" dirty="0">
              <a:solidFill>
                <a:srgbClr val="FF6600"/>
              </a:solidFill>
            </a:endParaRPr>
          </a:p>
        </p:txBody>
      </p:sp>
      <p:sp>
        <p:nvSpPr>
          <p:cNvPr id="3" name="Subtitle 2"/>
          <p:cNvSpPr>
            <a:spLocks noGrp="1"/>
          </p:cNvSpPr>
          <p:nvPr>
            <p:ph type="subTitle" idx="1"/>
          </p:nvPr>
        </p:nvSpPr>
        <p:spPr/>
        <p:txBody>
          <a:bodyPr/>
          <a:lstStyle/>
          <a:p>
            <a:r>
              <a:rPr lang="en-US" i="1" dirty="0" smtClean="0">
                <a:solidFill>
                  <a:srgbClr val="3366FF"/>
                </a:solidFill>
              </a:rPr>
              <a:t>Achievement through Education and Collaboration</a:t>
            </a:r>
          </a:p>
          <a:p>
            <a:r>
              <a:rPr lang="en-US" sz="1600" i="1" dirty="0" smtClean="0">
                <a:solidFill>
                  <a:srgbClr val="3366FF"/>
                </a:solidFill>
              </a:rPr>
              <a:t>By Rev. Pastor Dan White</a:t>
            </a:r>
          </a:p>
          <a:p>
            <a:r>
              <a:rPr lang="en-US" sz="1600" i="1" dirty="0" smtClean="0">
                <a:solidFill>
                  <a:srgbClr val="3366FF"/>
                </a:solidFill>
              </a:rPr>
              <a:t>BS, MATS, Post-Grad and </a:t>
            </a:r>
            <a:r>
              <a:rPr lang="en-US" sz="1600" i="1" dirty="0" err="1" smtClean="0">
                <a:solidFill>
                  <a:srgbClr val="3366FF"/>
                </a:solidFill>
              </a:rPr>
              <a:t>ThD</a:t>
            </a:r>
            <a:r>
              <a:rPr lang="en-US" sz="1600" i="1" dirty="0" smtClean="0">
                <a:solidFill>
                  <a:srgbClr val="3366FF"/>
                </a:solidFill>
              </a:rPr>
              <a:t> Studies</a:t>
            </a:r>
          </a:p>
          <a:p>
            <a:endParaRPr lang="en-US" i="1" dirty="0" smtClean="0">
              <a:solidFill>
                <a:srgbClr val="3366FF"/>
              </a:solidFill>
            </a:endParaRPr>
          </a:p>
        </p:txBody>
      </p:sp>
    </p:spTree>
    <p:extLst>
      <p:ext uri="{BB962C8B-B14F-4D97-AF65-F5344CB8AC3E}">
        <p14:creationId xmlns:p14="http://schemas.microsoft.com/office/powerpoint/2010/main" val="15875745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Who has</a:t>
            </a:r>
            <a:r>
              <a:rPr lang="en-US" i="1" dirty="0" smtClean="0">
                <a:solidFill>
                  <a:srgbClr val="FF6600"/>
                </a:solidFill>
              </a:rPr>
              <a:t> </a:t>
            </a:r>
            <a:r>
              <a:rPr lang="en-US" i="1" dirty="0" smtClean="0">
                <a:solidFill>
                  <a:srgbClr val="FF0000"/>
                </a:solidFill>
              </a:rPr>
              <a:t>A</a:t>
            </a:r>
            <a:r>
              <a:rPr lang="en-US" i="1" dirty="0" smtClean="0">
                <a:solidFill>
                  <a:srgbClr val="0000FF"/>
                </a:solidFill>
              </a:rPr>
              <a:t>D</a:t>
            </a:r>
            <a:r>
              <a:rPr lang="en-US" i="1" dirty="0" smtClean="0">
                <a:solidFill>
                  <a:srgbClr val="008000"/>
                </a:solidFill>
              </a:rPr>
              <a:t>H</a:t>
            </a:r>
            <a:r>
              <a:rPr lang="en-US" i="1" dirty="0" smtClean="0">
                <a:solidFill>
                  <a:srgbClr val="FFFF00"/>
                </a:solidFill>
              </a:rPr>
              <a:t>I</a:t>
            </a:r>
            <a:r>
              <a:rPr lang="en-US" i="1" dirty="0" smtClean="0">
                <a:solidFill>
                  <a:srgbClr val="FF6600"/>
                </a:solidFill>
              </a:rPr>
              <a:t>D</a:t>
            </a:r>
            <a:r>
              <a:rPr lang="en-US" i="1" dirty="0" smtClean="0">
                <a:solidFill>
                  <a:srgbClr val="000000"/>
                </a:solidFill>
              </a:rPr>
              <a:t>?</a:t>
            </a:r>
            <a:r>
              <a:rPr lang="en-US" i="1" dirty="0" smtClean="0">
                <a:solidFill>
                  <a:srgbClr val="FF6600"/>
                </a:solidFill>
              </a:rPr>
              <a:t/>
            </a:r>
            <a:br>
              <a:rPr lang="en-US" i="1" dirty="0" smtClean="0">
                <a:solidFill>
                  <a:srgbClr val="FF6600"/>
                </a:solidFill>
              </a:rPr>
            </a:br>
            <a:r>
              <a:rPr lang="en-US" i="1" dirty="0" smtClean="0">
                <a:solidFill>
                  <a:srgbClr val="000000"/>
                </a:solidFill>
              </a:rPr>
              <a:t>Statistics</a:t>
            </a:r>
            <a:endParaRPr lang="en-US" i="1" dirty="0">
              <a:solidFill>
                <a:srgbClr val="000000"/>
              </a:solidFill>
            </a:endParaRPr>
          </a:p>
        </p:txBody>
      </p:sp>
      <p:sp>
        <p:nvSpPr>
          <p:cNvPr id="3" name="Content Placeholder 2"/>
          <p:cNvSpPr>
            <a:spLocks noGrp="1"/>
          </p:cNvSpPr>
          <p:nvPr>
            <p:ph idx="1"/>
          </p:nvPr>
        </p:nvSpPr>
        <p:spPr/>
        <p:txBody>
          <a:bodyPr/>
          <a:lstStyle/>
          <a:p>
            <a:r>
              <a:rPr lang="en-US" dirty="0" smtClean="0"/>
              <a:t>General Population</a:t>
            </a:r>
          </a:p>
          <a:p>
            <a:r>
              <a:rPr lang="en-US" dirty="0" smtClean="0"/>
              <a:t>4</a:t>
            </a:r>
            <a:r>
              <a:rPr lang="en-US" dirty="0" smtClean="0"/>
              <a:t>-10% </a:t>
            </a:r>
            <a:r>
              <a:rPr lang="en-US" sz="2000" dirty="0" smtClean="0"/>
              <a:t>(maybe more, many undiagnosed) </a:t>
            </a:r>
            <a:r>
              <a:rPr lang="en-US" dirty="0" smtClean="0"/>
              <a:t>have </a:t>
            </a:r>
            <a:r>
              <a:rPr lang="en-US" dirty="0" smtClean="0"/>
              <a:t>ADHD</a:t>
            </a:r>
          </a:p>
          <a:p>
            <a:r>
              <a:rPr lang="en-US" dirty="0" smtClean="0"/>
              <a:t>Boys Vs. Girls---boys were generally believed to have a higher incidence of ADHD, but the field is evening out as we learn of other symptoms beyond the stereotypical hyperactivity which is mainly seen in boys with ADHD.</a:t>
            </a:r>
          </a:p>
          <a:p>
            <a:endParaRPr lang="en-US" dirty="0"/>
          </a:p>
        </p:txBody>
      </p:sp>
    </p:spTree>
    <p:extLst>
      <p:ext uri="{BB962C8B-B14F-4D97-AF65-F5344CB8AC3E}">
        <p14:creationId xmlns:p14="http://schemas.microsoft.com/office/powerpoint/2010/main" val="36136146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solidFill>
                  <a:srgbClr val="FF6600"/>
                </a:solidFill>
              </a:rPr>
              <a:t>Statistics</a:t>
            </a:r>
            <a:br>
              <a:rPr lang="en-US" i="1" dirty="0" smtClean="0">
                <a:solidFill>
                  <a:srgbClr val="FF6600"/>
                </a:solidFill>
              </a:rPr>
            </a:br>
            <a:r>
              <a:rPr lang="en-US" i="1" dirty="0" smtClean="0">
                <a:solidFill>
                  <a:srgbClr val="0000FF"/>
                </a:solidFill>
              </a:rPr>
              <a:t>T</a:t>
            </a:r>
            <a:r>
              <a:rPr lang="en-US" i="1" dirty="0" smtClean="0">
                <a:solidFill>
                  <a:srgbClr val="0000FF"/>
                </a:solidFill>
              </a:rPr>
              <a:t>his Statistic is Stunning!</a:t>
            </a:r>
            <a:endParaRPr lang="en-US" i="1" dirty="0">
              <a:solidFill>
                <a:srgbClr val="0000FF"/>
              </a:solidFill>
            </a:endParaRPr>
          </a:p>
        </p:txBody>
      </p:sp>
      <p:sp>
        <p:nvSpPr>
          <p:cNvPr id="3" name="Content Placeholder 2"/>
          <p:cNvSpPr>
            <a:spLocks noGrp="1"/>
          </p:cNvSpPr>
          <p:nvPr>
            <p:ph idx="1"/>
          </p:nvPr>
        </p:nvSpPr>
        <p:spPr/>
        <p:txBody>
          <a:bodyPr>
            <a:normAutofit/>
          </a:bodyPr>
          <a:lstStyle/>
          <a:p>
            <a:pPr marL="0" indent="0" algn="ctr">
              <a:buNone/>
            </a:pPr>
            <a:r>
              <a:rPr lang="en-US" dirty="0" smtClean="0">
                <a:solidFill>
                  <a:srgbClr val="FF0000"/>
                </a:solidFill>
              </a:rPr>
              <a:t>The U.S. Prison </a:t>
            </a:r>
            <a:r>
              <a:rPr lang="en-US" dirty="0" smtClean="0">
                <a:solidFill>
                  <a:srgbClr val="FF0000"/>
                </a:solidFill>
              </a:rPr>
              <a:t>Population</a:t>
            </a:r>
          </a:p>
          <a:p>
            <a:r>
              <a:rPr lang="en-US" dirty="0" smtClean="0"/>
              <a:t>20+ to as high as 75+% of the prison population has ADHD. I have seen statistics ranging from 22-48% and one mental health/ADHD professional has told me it is as high as 75+%</a:t>
            </a:r>
            <a:r>
              <a:rPr lang="en-US" dirty="0" smtClean="0"/>
              <a:t>. I would say the mean is 33-45%!</a:t>
            </a:r>
            <a:endParaRPr lang="en-US" dirty="0" smtClean="0"/>
          </a:p>
          <a:p>
            <a:pPr marL="0" indent="0" algn="ctr">
              <a:buNone/>
            </a:pPr>
            <a:r>
              <a:rPr lang="en-US" dirty="0" smtClean="0"/>
              <a:t>    What </a:t>
            </a:r>
            <a:r>
              <a:rPr lang="en-US" dirty="0" smtClean="0"/>
              <a:t>about screening and </a:t>
            </a:r>
            <a:r>
              <a:rPr lang="en-US" dirty="0" smtClean="0"/>
              <a:t>treating</a:t>
            </a:r>
          </a:p>
          <a:p>
            <a:pPr marL="0" indent="0">
              <a:buNone/>
            </a:pPr>
            <a:r>
              <a:rPr lang="en-US" dirty="0"/>
              <a:t> </a:t>
            </a:r>
            <a:r>
              <a:rPr lang="en-US" dirty="0" smtClean="0"/>
              <a:t>              </a:t>
            </a:r>
            <a:r>
              <a:rPr lang="en-US" dirty="0" smtClean="0"/>
              <a:t>these people</a:t>
            </a:r>
            <a:r>
              <a:rPr lang="en-US" dirty="0" smtClean="0"/>
              <a:t>?</a:t>
            </a:r>
            <a:endParaRPr lang="en-US" dirty="0"/>
          </a:p>
        </p:txBody>
      </p:sp>
    </p:spTree>
    <p:extLst>
      <p:ext uri="{BB962C8B-B14F-4D97-AF65-F5344CB8AC3E}">
        <p14:creationId xmlns:p14="http://schemas.microsoft.com/office/powerpoint/2010/main" val="16233207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Untreated </a:t>
            </a:r>
            <a:r>
              <a:rPr lang="en-US" dirty="0" smtClean="0">
                <a:solidFill>
                  <a:srgbClr val="FF6600"/>
                </a:solidFill>
              </a:rPr>
              <a:t>A</a:t>
            </a:r>
            <a:r>
              <a:rPr lang="en-US" dirty="0" smtClean="0">
                <a:solidFill>
                  <a:srgbClr val="0000FF"/>
                </a:solidFill>
              </a:rPr>
              <a:t>D</a:t>
            </a:r>
            <a:r>
              <a:rPr lang="en-US" dirty="0" smtClean="0">
                <a:solidFill>
                  <a:srgbClr val="008000"/>
                </a:solidFill>
              </a:rPr>
              <a:t>H</a:t>
            </a:r>
            <a:r>
              <a:rPr lang="en-US" dirty="0" smtClean="0">
                <a:solidFill>
                  <a:srgbClr val="FFFF00"/>
                </a:solidFill>
              </a:rPr>
              <a:t>I</a:t>
            </a:r>
            <a:r>
              <a:rPr lang="en-US" dirty="0" smtClean="0">
                <a:solidFill>
                  <a:srgbClr val="FF6600"/>
                </a:solidFill>
              </a:rPr>
              <a:t>D</a:t>
            </a:r>
            <a:endParaRPr lang="en-US" dirty="0">
              <a:solidFill>
                <a:srgbClr val="FF6600"/>
              </a:solidFill>
            </a:endParaRPr>
          </a:p>
        </p:txBody>
      </p:sp>
      <p:sp>
        <p:nvSpPr>
          <p:cNvPr id="3" name="Content Placeholder 2"/>
          <p:cNvSpPr>
            <a:spLocks noGrp="1"/>
          </p:cNvSpPr>
          <p:nvPr>
            <p:ph idx="1"/>
          </p:nvPr>
        </p:nvSpPr>
        <p:spPr/>
        <p:txBody>
          <a:bodyPr/>
          <a:lstStyle/>
          <a:p>
            <a:r>
              <a:rPr lang="en-US" dirty="0" smtClean="0"/>
              <a:t>The Results of untreated </a:t>
            </a:r>
            <a:r>
              <a:rPr lang="en-US" dirty="0" smtClean="0">
                <a:solidFill>
                  <a:srgbClr val="FF6600"/>
                </a:solidFill>
              </a:rPr>
              <a:t>A</a:t>
            </a:r>
            <a:r>
              <a:rPr lang="en-US" dirty="0" smtClean="0">
                <a:solidFill>
                  <a:srgbClr val="0000FF"/>
                </a:solidFill>
              </a:rPr>
              <a:t>D</a:t>
            </a:r>
            <a:r>
              <a:rPr lang="en-US" dirty="0" smtClean="0">
                <a:solidFill>
                  <a:srgbClr val="008000"/>
                </a:solidFill>
              </a:rPr>
              <a:t>H</a:t>
            </a:r>
            <a:r>
              <a:rPr lang="en-US" dirty="0" smtClean="0">
                <a:solidFill>
                  <a:srgbClr val="FFFF00"/>
                </a:solidFill>
              </a:rPr>
              <a:t>I</a:t>
            </a:r>
            <a:r>
              <a:rPr lang="en-US" dirty="0" smtClean="0">
                <a:solidFill>
                  <a:srgbClr val="FF6600"/>
                </a:solidFill>
              </a:rPr>
              <a:t>D</a:t>
            </a:r>
            <a:r>
              <a:rPr lang="en-US" dirty="0" smtClean="0"/>
              <a:t> can be catastrophic.</a:t>
            </a:r>
          </a:p>
          <a:p>
            <a:r>
              <a:rPr lang="en-US" dirty="0" smtClean="0"/>
              <a:t>Oppositional Defiance </a:t>
            </a:r>
            <a:r>
              <a:rPr lang="en-US" dirty="0" smtClean="0"/>
              <a:t>Behavior</a:t>
            </a:r>
            <a:r>
              <a:rPr lang="en-US" sz="1200" dirty="0" smtClean="0"/>
              <a:t> </a:t>
            </a:r>
            <a:r>
              <a:rPr lang="en-US" sz="1600" dirty="0" smtClean="0"/>
              <a:t>(catch this quickly)</a:t>
            </a:r>
            <a:endParaRPr lang="en-US" sz="1600" dirty="0" smtClean="0"/>
          </a:p>
          <a:p>
            <a:r>
              <a:rPr lang="en-US" dirty="0" smtClean="0"/>
              <a:t>Comorbidities to include learning disabilities, depression, psychosis, bi-polar, addiction or abuse, suicide.</a:t>
            </a:r>
            <a:endParaRPr lang="en-US" dirty="0"/>
          </a:p>
        </p:txBody>
      </p:sp>
    </p:spTree>
    <p:extLst>
      <p:ext uri="{BB962C8B-B14F-4D97-AF65-F5344CB8AC3E}">
        <p14:creationId xmlns:p14="http://schemas.microsoft.com/office/powerpoint/2010/main" val="25336036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rgbClr val="008000"/>
                </a:solidFill>
              </a:rPr>
              <a:t>What to Watch Out For</a:t>
            </a:r>
            <a:endParaRPr lang="en-US" i="1" dirty="0">
              <a:solidFill>
                <a:srgbClr val="008000"/>
              </a:solidFill>
            </a:endParaRPr>
          </a:p>
        </p:txBody>
      </p:sp>
      <p:sp>
        <p:nvSpPr>
          <p:cNvPr id="3" name="Content Placeholder 2"/>
          <p:cNvSpPr>
            <a:spLocks noGrp="1"/>
          </p:cNvSpPr>
          <p:nvPr>
            <p:ph idx="1"/>
          </p:nvPr>
        </p:nvSpPr>
        <p:spPr/>
        <p:txBody>
          <a:bodyPr/>
          <a:lstStyle/>
          <a:p>
            <a:r>
              <a:rPr lang="en-US" dirty="0" smtClean="0"/>
              <a:t>Sudden change in your child’s behavior at school and change in grades and cooperation with parents and teachers.</a:t>
            </a:r>
          </a:p>
          <a:p>
            <a:r>
              <a:rPr lang="en-US" dirty="0" smtClean="0"/>
              <a:t>Not wanting to </a:t>
            </a:r>
            <a:r>
              <a:rPr lang="en-US" dirty="0" smtClean="0"/>
              <a:t>socialize </a:t>
            </a:r>
            <a:r>
              <a:rPr lang="en-US" sz="2400" dirty="0" smtClean="0"/>
              <a:t>(relationship problems)</a:t>
            </a:r>
            <a:endParaRPr lang="en-US" dirty="0" smtClean="0"/>
          </a:p>
          <a:p>
            <a:r>
              <a:rPr lang="en-US" dirty="0" smtClean="0"/>
              <a:t>No or very few friends</a:t>
            </a:r>
          </a:p>
          <a:p>
            <a:r>
              <a:rPr lang="en-US" dirty="0" smtClean="0"/>
              <a:t>Somewhat uncoordinated with sports </a:t>
            </a:r>
            <a:r>
              <a:rPr lang="en-US" dirty="0" smtClean="0"/>
              <a:t>activities having spatial difficulties</a:t>
            </a:r>
            <a:endParaRPr lang="en-US" dirty="0" smtClean="0"/>
          </a:p>
          <a:p>
            <a:r>
              <a:rPr lang="en-US" dirty="0" smtClean="0"/>
              <a:t>Day dreaming or spacing </a:t>
            </a:r>
            <a:r>
              <a:rPr lang="en-US" dirty="0" smtClean="0"/>
              <a:t>out beyond ordinary</a:t>
            </a:r>
            <a:endParaRPr lang="en-US" dirty="0" smtClean="0"/>
          </a:p>
          <a:p>
            <a:endParaRPr lang="en-US" dirty="0"/>
          </a:p>
        </p:txBody>
      </p:sp>
    </p:spTree>
    <p:extLst>
      <p:ext uri="{BB962C8B-B14F-4D97-AF65-F5344CB8AC3E}">
        <p14:creationId xmlns:p14="http://schemas.microsoft.com/office/powerpoint/2010/main" val="18369999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rgbClr val="008000"/>
                </a:solidFill>
              </a:rPr>
              <a:t>What to Watch </a:t>
            </a:r>
            <a:r>
              <a:rPr lang="en-US" i="1" dirty="0">
                <a:solidFill>
                  <a:srgbClr val="008000"/>
                </a:solidFill>
              </a:rPr>
              <a:t>O</a:t>
            </a:r>
            <a:r>
              <a:rPr lang="en-US" i="1" dirty="0" smtClean="0">
                <a:solidFill>
                  <a:srgbClr val="008000"/>
                </a:solidFill>
              </a:rPr>
              <a:t>ut </a:t>
            </a:r>
            <a:r>
              <a:rPr lang="en-US" i="1" dirty="0">
                <a:solidFill>
                  <a:srgbClr val="008000"/>
                </a:solidFill>
              </a:rPr>
              <a:t>F</a:t>
            </a:r>
            <a:r>
              <a:rPr lang="en-US" i="1" dirty="0" smtClean="0">
                <a:solidFill>
                  <a:srgbClr val="008000"/>
                </a:solidFill>
              </a:rPr>
              <a:t>or</a:t>
            </a:r>
            <a:endParaRPr lang="en-US" i="1" dirty="0">
              <a:solidFill>
                <a:srgbClr val="008000"/>
              </a:solidFill>
            </a:endParaRPr>
          </a:p>
        </p:txBody>
      </p:sp>
      <p:sp>
        <p:nvSpPr>
          <p:cNvPr id="3" name="Content Placeholder 2"/>
          <p:cNvSpPr>
            <a:spLocks noGrp="1"/>
          </p:cNvSpPr>
          <p:nvPr>
            <p:ph idx="1"/>
          </p:nvPr>
        </p:nvSpPr>
        <p:spPr/>
        <p:txBody>
          <a:bodyPr/>
          <a:lstStyle/>
          <a:p>
            <a:r>
              <a:rPr lang="en-US" dirty="0" smtClean="0"/>
              <a:t>Incomplete or lost assignments, frustration</a:t>
            </a:r>
          </a:p>
          <a:p>
            <a:r>
              <a:rPr lang="en-US" dirty="0" smtClean="0"/>
              <a:t>Sleeplessness, insomnia</a:t>
            </a:r>
          </a:p>
          <a:p>
            <a:r>
              <a:rPr lang="en-US" dirty="0" smtClean="0"/>
              <a:t>Fidgety</a:t>
            </a:r>
            <a:r>
              <a:rPr lang="en-US" dirty="0" smtClean="0"/>
              <a:t>, unable to sit still</a:t>
            </a:r>
          </a:p>
          <a:p>
            <a:r>
              <a:rPr lang="en-US" dirty="0" smtClean="0"/>
              <a:t>Talks too much or cuts people off when they are talking.</a:t>
            </a:r>
          </a:p>
          <a:p>
            <a:r>
              <a:rPr lang="en-US" dirty="0" smtClean="0"/>
              <a:t>Do very well at what they are interested in, hyper-Focusing in comparison to boredom with what does not interest.</a:t>
            </a:r>
          </a:p>
          <a:p>
            <a:endParaRPr lang="en-US" dirty="0"/>
          </a:p>
        </p:txBody>
      </p:sp>
    </p:spTree>
    <p:extLst>
      <p:ext uri="{BB962C8B-B14F-4D97-AF65-F5344CB8AC3E}">
        <p14:creationId xmlns:p14="http://schemas.microsoft.com/office/powerpoint/2010/main" val="3059466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Be Aware!</a:t>
            </a:r>
            <a:endParaRPr lang="en-US" b="1" dirty="0">
              <a:solidFill>
                <a:srgbClr val="FF0000"/>
              </a:solidFill>
            </a:endParaRPr>
          </a:p>
        </p:txBody>
      </p:sp>
      <p:pic>
        <p:nvPicPr>
          <p:cNvPr id="4" name="Content Placeholder 3"/>
          <p:cNvPicPr>
            <a:picLocks noGrp="1" noChangeAspect="1"/>
          </p:cNvPicPr>
          <p:nvPr>
            <p:ph idx="1"/>
          </p:nvPr>
        </p:nvPicPr>
        <p:blipFill>
          <a:blip r:embed="rId2"/>
          <a:srcRect t="13374" b="13374"/>
          <a:stretch>
            <a:fillRect/>
          </a:stretch>
        </p:blipFill>
        <p:spPr>
          <a:xfrm>
            <a:off x="457200" y="1607501"/>
            <a:ext cx="8229600" cy="4243802"/>
          </a:xfrm>
        </p:spPr>
      </p:pic>
      <p:sp>
        <p:nvSpPr>
          <p:cNvPr id="5" name="TextBox 4"/>
          <p:cNvSpPr txBox="1"/>
          <p:nvPr/>
        </p:nvSpPr>
        <p:spPr>
          <a:xfrm>
            <a:off x="3906799" y="6301403"/>
            <a:ext cx="1300356" cy="369332"/>
          </a:xfrm>
          <a:prstGeom prst="rect">
            <a:avLst/>
          </a:prstGeom>
          <a:noFill/>
        </p:spPr>
        <p:txBody>
          <a:bodyPr wrap="none" rtlCol="0">
            <a:spAutoFit/>
          </a:bodyPr>
          <a:lstStyle/>
          <a:p>
            <a:pPr algn="ctr"/>
            <a:r>
              <a:rPr lang="en-US" dirty="0" smtClean="0"/>
              <a:t>adolescents</a:t>
            </a:r>
            <a:endParaRPr lang="en-US" dirty="0"/>
          </a:p>
        </p:txBody>
      </p:sp>
    </p:spTree>
    <p:extLst>
      <p:ext uri="{BB962C8B-B14F-4D97-AF65-F5344CB8AC3E}">
        <p14:creationId xmlns:p14="http://schemas.microsoft.com/office/powerpoint/2010/main" val="34436938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rgbClr val="0000FF"/>
                </a:solidFill>
              </a:rPr>
              <a:t>The Outcome</a:t>
            </a:r>
            <a:endParaRPr lang="en-US" i="1" dirty="0">
              <a:solidFill>
                <a:srgbClr val="0000FF"/>
              </a:solidFill>
            </a:endParaRPr>
          </a:p>
        </p:txBody>
      </p:sp>
      <p:sp>
        <p:nvSpPr>
          <p:cNvPr id="3" name="Content Placeholder 2"/>
          <p:cNvSpPr>
            <a:spLocks noGrp="1"/>
          </p:cNvSpPr>
          <p:nvPr>
            <p:ph idx="1"/>
          </p:nvPr>
        </p:nvSpPr>
        <p:spPr/>
        <p:txBody>
          <a:bodyPr/>
          <a:lstStyle/>
          <a:p>
            <a:r>
              <a:rPr lang="en-US" dirty="0" smtClean="0"/>
              <a:t>The sky is the </a:t>
            </a:r>
            <a:r>
              <a:rPr lang="en-US" dirty="0" smtClean="0"/>
              <a:t>limit </a:t>
            </a:r>
            <a:r>
              <a:rPr lang="en-US" sz="1400" dirty="0" smtClean="0"/>
              <a:t>(I know several with this disorder, and are quite successful</a:t>
            </a:r>
          </a:p>
          <a:p>
            <a:pPr marL="0" indent="0">
              <a:buNone/>
            </a:pPr>
            <a:r>
              <a:rPr lang="en-US" sz="1400" dirty="0"/>
              <a:t> </a:t>
            </a:r>
            <a:r>
              <a:rPr lang="en-US" sz="1400" dirty="0" smtClean="0"/>
              <a:t>                                                                                       and adjusted. You wouldn’t know they have it)</a:t>
            </a:r>
            <a:endParaRPr lang="en-US" dirty="0" smtClean="0"/>
          </a:p>
          <a:p>
            <a:r>
              <a:rPr lang="en-US" dirty="0" smtClean="0"/>
              <a:t>Many excel greatly with what interests them.</a:t>
            </a:r>
          </a:p>
          <a:p>
            <a:r>
              <a:rPr lang="en-US" u="sng" dirty="0" smtClean="0"/>
              <a:t>The key is early diagnosis and combined </a:t>
            </a:r>
            <a:r>
              <a:rPr lang="en-US" u="sng" dirty="0" smtClean="0"/>
              <a:t>treatment</a:t>
            </a:r>
            <a:r>
              <a:rPr lang="en-US" dirty="0" smtClean="0"/>
              <a:t> with understanding people</a:t>
            </a:r>
            <a:endParaRPr lang="en-US" dirty="0" smtClean="0"/>
          </a:p>
          <a:p>
            <a:r>
              <a:rPr lang="en-US" dirty="0" smtClean="0"/>
              <a:t>It </a:t>
            </a:r>
            <a:r>
              <a:rPr lang="en-US" u="sng" dirty="0" smtClean="0">
                <a:solidFill>
                  <a:srgbClr val="0000FF"/>
                </a:solidFill>
              </a:rPr>
              <a:t>does not go away</a:t>
            </a:r>
            <a:r>
              <a:rPr lang="en-US" dirty="0" smtClean="0"/>
              <a:t>, rather one may be able to compensate in other areas to diminish it, but it will not go away. It is chronic, long-term.</a:t>
            </a:r>
          </a:p>
        </p:txBody>
      </p:sp>
    </p:spTree>
    <p:extLst>
      <p:ext uri="{BB962C8B-B14F-4D97-AF65-F5344CB8AC3E}">
        <p14:creationId xmlns:p14="http://schemas.microsoft.com/office/powerpoint/2010/main" val="33961298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6600"/>
                </a:solidFill>
              </a:rPr>
              <a:t>A</a:t>
            </a:r>
            <a:r>
              <a:rPr lang="en-US" dirty="0" smtClean="0">
                <a:solidFill>
                  <a:srgbClr val="0000FF"/>
                </a:solidFill>
              </a:rPr>
              <a:t>D</a:t>
            </a:r>
            <a:r>
              <a:rPr lang="en-US" dirty="0" smtClean="0">
                <a:solidFill>
                  <a:srgbClr val="008000"/>
                </a:solidFill>
              </a:rPr>
              <a:t>H</a:t>
            </a:r>
            <a:r>
              <a:rPr lang="en-US" dirty="0" smtClean="0">
                <a:solidFill>
                  <a:srgbClr val="FFFF00"/>
                </a:solidFill>
              </a:rPr>
              <a:t>I</a:t>
            </a:r>
            <a:r>
              <a:rPr lang="en-US" dirty="0" smtClean="0">
                <a:solidFill>
                  <a:srgbClr val="FF6600"/>
                </a:solidFill>
              </a:rPr>
              <a:t>D</a:t>
            </a:r>
            <a:r>
              <a:rPr lang="en-US" dirty="0" smtClean="0"/>
              <a:t> </a:t>
            </a:r>
            <a:r>
              <a:rPr lang="en-US" i="1" dirty="0" smtClean="0"/>
              <a:t>People are very normal</a:t>
            </a:r>
            <a:endParaRPr lang="en-US" i="1" dirty="0"/>
          </a:p>
        </p:txBody>
      </p:sp>
      <p:sp>
        <p:nvSpPr>
          <p:cNvPr id="3" name="Content Placeholder 2"/>
          <p:cNvSpPr>
            <a:spLocks noGrp="1"/>
          </p:cNvSpPr>
          <p:nvPr>
            <p:ph idx="1"/>
          </p:nvPr>
        </p:nvSpPr>
        <p:spPr/>
        <p:txBody>
          <a:bodyPr/>
          <a:lstStyle/>
          <a:p>
            <a:pPr marL="0" indent="0" algn="ctr">
              <a:buNone/>
            </a:pPr>
            <a:r>
              <a:rPr lang="en-US" dirty="0" smtClean="0"/>
              <a:t>Their brains are just wired </a:t>
            </a:r>
            <a:r>
              <a:rPr lang="en-US" dirty="0" smtClean="0"/>
              <a:t>and fire </a:t>
            </a:r>
          </a:p>
          <a:p>
            <a:pPr marL="0" indent="0" algn="ctr">
              <a:buNone/>
            </a:pPr>
            <a:r>
              <a:rPr lang="en-US" dirty="0" smtClean="0"/>
              <a:t>somewhat </a:t>
            </a:r>
            <a:r>
              <a:rPr lang="en-US" dirty="0" smtClean="0"/>
              <a:t>differently</a:t>
            </a:r>
            <a:r>
              <a:rPr lang="en-US" dirty="0" smtClean="0"/>
              <a:t>.</a:t>
            </a:r>
          </a:p>
          <a:p>
            <a:endParaRPr lang="en-US" dirty="0"/>
          </a:p>
          <a:p>
            <a:pPr algn="ctr"/>
            <a:endParaRPr lang="en-US" dirty="0" smtClean="0"/>
          </a:p>
          <a:p>
            <a:pPr marL="0" indent="0">
              <a:buNone/>
            </a:pPr>
            <a:endParaRPr lang="en-US" dirty="0" smtClean="0"/>
          </a:p>
          <a:p>
            <a:pPr marL="0" indent="0">
              <a:buNone/>
            </a:pPr>
            <a:endParaRPr lang="en-US" dirty="0" smtClean="0"/>
          </a:p>
          <a:p>
            <a:pPr marL="0" indent="0">
              <a:buNone/>
            </a:pPr>
            <a:endParaRPr lang="en-US" dirty="0"/>
          </a:p>
        </p:txBody>
      </p:sp>
      <p:pic>
        <p:nvPicPr>
          <p:cNvPr id="4" name="Picture 3"/>
          <p:cNvPicPr>
            <a:picLocks noChangeAspect="1"/>
          </p:cNvPicPr>
          <p:nvPr/>
        </p:nvPicPr>
        <p:blipFill>
          <a:blip r:embed="rId2"/>
          <a:stretch>
            <a:fillRect/>
          </a:stretch>
        </p:blipFill>
        <p:spPr>
          <a:xfrm>
            <a:off x="1125415" y="2845276"/>
            <a:ext cx="6704261" cy="3472201"/>
          </a:xfrm>
          <a:prstGeom prst="rect">
            <a:avLst/>
          </a:prstGeom>
        </p:spPr>
      </p:pic>
    </p:spTree>
    <p:extLst>
      <p:ext uri="{BB962C8B-B14F-4D97-AF65-F5344CB8AC3E}">
        <p14:creationId xmlns:p14="http://schemas.microsoft.com/office/powerpoint/2010/main" val="39500931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Lucida Calligraphy"/>
                <a:cs typeface="Lucida Calligraphy"/>
              </a:rPr>
              <a:t>Neurologically Speaking</a:t>
            </a:r>
            <a:endParaRPr lang="en-US" dirty="0">
              <a:solidFill>
                <a:srgbClr val="FF0000"/>
              </a:solidFill>
              <a:latin typeface="Lucida Calligraphy"/>
              <a:cs typeface="Lucida Calligraphy"/>
            </a:endParaRPr>
          </a:p>
        </p:txBody>
      </p:sp>
      <p:sp>
        <p:nvSpPr>
          <p:cNvPr id="3" name="Content Placeholder 2"/>
          <p:cNvSpPr>
            <a:spLocks noGrp="1"/>
          </p:cNvSpPr>
          <p:nvPr>
            <p:ph idx="1"/>
          </p:nvPr>
        </p:nvSpPr>
        <p:spPr/>
        <p:txBody>
          <a:bodyPr/>
          <a:lstStyle/>
          <a:p>
            <a:r>
              <a:rPr lang="en-US" dirty="0" smtClean="0"/>
              <a:t>There is a synaptic problem in </a:t>
            </a:r>
            <a:r>
              <a:rPr lang="en-US" dirty="0" smtClean="0"/>
              <a:t>the neurotransmitters </a:t>
            </a:r>
            <a:r>
              <a:rPr lang="en-US" dirty="0" smtClean="0"/>
              <a:t>of the brain.</a:t>
            </a:r>
          </a:p>
          <a:p>
            <a:r>
              <a:rPr lang="en-US" dirty="0" smtClean="0"/>
              <a:t>This is how it is suppose to work</a:t>
            </a:r>
            <a:r>
              <a:rPr lang="en-US" dirty="0" smtClean="0"/>
              <a:t>:</a:t>
            </a:r>
          </a:p>
          <a:p>
            <a:endParaRPr lang="en-US" dirty="0"/>
          </a:p>
          <a:p>
            <a:pPr algn="ctr"/>
            <a:endParaRPr lang="en-US" dirty="0"/>
          </a:p>
        </p:txBody>
      </p:sp>
      <p:pic>
        <p:nvPicPr>
          <p:cNvPr id="4" name="Picture 3" descr="synaptic_transmission_med.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3327527"/>
            <a:ext cx="8229600" cy="2798636"/>
          </a:xfrm>
          <a:prstGeom prst="rect">
            <a:avLst/>
          </a:prstGeom>
        </p:spPr>
      </p:pic>
    </p:spTree>
    <p:extLst>
      <p:ext uri="{BB962C8B-B14F-4D97-AF65-F5344CB8AC3E}">
        <p14:creationId xmlns:p14="http://schemas.microsoft.com/office/powerpoint/2010/main" val="27999775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Lucida Calligraphy"/>
                <a:cs typeface="Lucida Calligraphy"/>
              </a:rPr>
              <a:t>Neurologically Speaking</a:t>
            </a:r>
            <a:endParaRPr lang="en-US" dirty="0">
              <a:solidFill>
                <a:srgbClr val="FF0000"/>
              </a:solidFill>
              <a:latin typeface="Lucida Calligraphy"/>
              <a:cs typeface="Lucida Calligraphy"/>
            </a:endParaRPr>
          </a:p>
        </p:txBody>
      </p:sp>
      <p:sp>
        <p:nvSpPr>
          <p:cNvPr id="3" name="Content Placeholder 2"/>
          <p:cNvSpPr>
            <a:spLocks noGrp="1"/>
          </p:cNvSpPr>
          <p:nvPr>
            <p:ph idx="1"/>
          </p:nvPr>
        </p:nvSpPr>
        <p:spPr/>
        <p:txBody>
          <a:bodyPr>
            <a:normAutofit fontScale="92500"/>
          </a:bodyPr>
          <a:lstStyle/>
          <a:p>
            <a:pPr marL="0" indent="0" algn="ctr">
              <a:buNone/>
            </a:pPr>
            <a:r>
              <a:rPr lang="en-US" dirty="0" smtClean="0"/>
              <a:t>This is how an ADHID brain </a:t>
            </a:r>
            <a:r>
              <a:rPr lang="en-US" dirty="0" smtClean="0"/>
              <a:t>works.</a:t>
            </a:r>
          </a:p>
          <a:p>
            <a:pPr marL="0" indent="0" algn="ctr">
              <a:buNone/>
            </a:pPr>
            <a:r>
              <a:rPr lang="en-US" dirty="0" smtClean="0"/>
              <a:t>Certain areas of the brain mature much slower, lagging up to three years. The brain also communicates within itself through neurotransmitters. The most affected part of the brain is the pre-frontal cortex, responsible for memory, emotion, inhibition, planning and reason. </a:t>
            </a:r>
            <a:r>
              <a:rPr lang="en-US" u="sng" dirty="0" smtClean="0"/>
              <a:t>In the ADHD brain the neurotransmitters responsible for this are disrupted.</a:t>
            </a:r>
            <a:endParaRPr lang="en-US" u="sng" dirty="0" smtClean="0"/>
          </a:p>
        </p:txBody>
      </p:sp>
    </p:spTree>
    <p:extLst>
      <p:ext uri="{BB962C8B-B14F-4D97-AF65-F5344CB8AC3E}">
        <p14:creationId xmlns:p14="http://schemas.microsoft.com/office/powerpoint/2010/main" val="1846953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a:t>
            </a:r>
            <a:r>
              <a:rPr lang="en-US" dirty="0" smtClean="0">
                <a:solidFill>
                  <a:srgbClr val="0000FF"/>
                </a:solidFill>
              </a:rPr>
              <a:t>D</a:t>
            </a:r>
            <a:r>
              <a:rPr lang="en-US" dirty="0" smtClean="0">
                <a:solidFill>
                  <a:srgbClr val="008000"/>
                </a:solidFill>
              </a:rPr>
              <a:t>H</a:t>
            </a:r>
            <a:r>
              <a:rPr lang="en-US" dirty="0" smtClean="0">
                <a:solidFill>
                  <a:srgbClr val="FFFF00"/>
                </a:solidFill>
              </a:rPr>
              <a:t>I</a:t>
            </a:r>
            <a:r>
              <a:rPr lang="en-US" dirty="0" smtClean="0">
                <a:solidFill>
                  <a:srgbClr val="FF6600"/>
                </a:solidFill>
              </a:rPr>
              <a:t>D</a:t>
            </a:r>
            <a:endParaRPr lang="en-US" dirty="0">
              <a:solidFill>
                <a:srgbClr val="FF6600"/>
              </a:solidFill>
            </a:endParaRPr>
          </a:p>
        </p:txBody>
      </p:sp>
      <p:sp>
        <p:nvSpPr>
          <p:cNvPr id="3" name="Content Placeholder 2"/>
          <p:cNvSpPr>
            <a:spLocks noGrp="1"/>
          </p:cNvSpPr>
          <p:nvPr>
            <p:ph idx="1"/>
          </p:nvPr>
        </p:nvSpPr>
        <p:spPr/>
        <p:txBody>
          <a:bodyPr/>
          <a:lstStyle/>
          <a:p>
            <a:r>
              <a:rPr lang="en-US" dirty="0" smtClean="0">
                <a:solidFill>
                  <a:srgbClr val="FF0000"/>
                </a:solidFill>
              </a:rPr>
              <a:t>A</a:t>
            </a:r>
            <a:r>
              <a:rPr lang="en-US" dirty="0" smtClean="0"/>
              <a:t>ttention</a:t>
            </a:r>
          </a:p>
          <a:p>
            <a:r>
              <a:rPr lang="en-US" dirty="0" smtClean="0">
                <a:solidFill>
                  <a:srgbClr val="0000FF"/>
                </a:solidFill>
              </a:rPr>
              <a:t>D</a:t>
            </a:r>
            <a:r>
              <a:rPr lang="en-US" dirty="0" smtClean="0"/>
              <a:t>eficit</a:t>
            </a:r>
          </a:p>
          <a:p>
            <a:r>
              <a:rPr lang="en-US" dirty="0" smtClean="0">
                <a:solidFill>
                  <a:srgbClr val="008000"/>
                </a:solidFill>
              </a:rPr>
              <a:t>H</a:t>
            </a:r>
            <a:r>
              <a:rPr lang="en-US" dirty="0" smtClean="0"/>
              <a:t>yperactivity</a:t>
            </a:r>
          </a:p>
          <a:p>
            <a:r>
              <a:rPr lang="en-US" u="sng" dirty="0" smtClean="0">
                <a:solidFill>
                  <a:srgbClr val="FFFF00"/>
                </a:solidFill>
              </a:rPr>
              <a:t>I</a:t>
            </a:r>
            <a:r>
              <a:rPr lang="en-US" u="sng" dirty="0" smtClean="0"/>
              <a:t>mpulsivity</a:t>
            </a:r>
          </a:p>
          <a:p>
            <a:r>
              <a:rPr lang="en-US" dirty="0" smtClean="0">
                <a:solidFill>
                  <a:srgbClr val="FF6600"/>
                </a:solidFill>
              </a:rPr>
              <a:t>D</a:t>
            </a:r>
            <a:r>
              <a:rPr lang="en-US" dirty="0" smtClean="0"/>
              <a:t>isorder</a:t>
            </a:r>
          </a:p>
          <a:p>
            <a:pPr marL="0" indent="0">
              <a:buNone/>
            </a:pPr>
            <a:r>
              <a:rPr lang="en-US" dirty="0" smtClean="0"/>
              <a:t>Diagnostically known as ADHD, however it should include </a:t>
            </a:r>
            <a:r>
              <a:rPr lang="en-US" dirty="0" smtClean="0">
                <a:solidFill>
                  <a:srgbClr val="FF0000"/>
                </a:solidFill>
              </a:rPr>
              <a:t>“</a:t>
            </a:r>
            <a:r>
              <a:rPr lang="en-US" dirty="0" err="1" smtClean="0">
                <a:solidFill>
                  <a:srgbClr val="FF0000"/>
                </a:solidFill>
              </a:rPr>
              <a:t>I”</a:t>
            </a:r>
            <a:r>
              <a:rPr lang="en-US" dirty="0" err="1" smtClean="0"/>
              <a:t>mpulsivity</a:t>
            </a:r>
            <a:r>
              <a:rPr lang="en-US" dirty="0"/>
              <a:t> </a:t>
            </a:r>
            <a:r>
              <a:rPr lang="en-US" dirty="0" smtClean="0"/>
              <a:t>as this is a strong characteristic of those with </a:t>
            </a:r>
            <a:r>
              <a:rPr lang="en-US" dirty="0" smtClean="0"/>
              <a:t>ADHD/ADD. </a:t>
            </a:r>
            <a:r>
              <a:rPr lang="en-US" sz="1400" b="1" dirty="0" smtClean="0">
                <a:solidFill>
                  <a:srgbClr val="3366FF"/>
                </a:solidFill>
              </a:rPr>
              <a:t>(my addition)</a:t>
            </a:r>
            <a:endParaRPr lang="en-US" b="1" dirty="0" smtClean="0">
              <a:solidFill>
                <a:srgbClr val="3366FF"/>
              </a:solidFill>
            </a:endParaRPr>
          </a:p>
        </p:txBody>
      </p:sp>
    </p:spTree>
    <p:extLst>
      <p:ext uri="{BB962C8B-B14F-4D97-AF65-F5344CB8AC3E}">
        <p14:creationId xmlns:p14="http://schemas.microsoft.com/office/powerpoint/2010/main" val="24833286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What </a:t>
            </a:r>
            <a:r>
              <a:rPr lang="en-US" dirty="0" smtClean="0">
                <a:solidFill>
                  <a:srgbClr val="0000FF"/>
                </a:solidFill>
              </a:rPr>
              <a:t>Should</a:t>
            </a:r>
            <a:r>
              <a:rPr lang="en-US" dirty="0" smtClean="0"/>
              <a:t> </a:t>
            </a:r>
            <a:r>
              <a:rPr lang="en-US" dirty="0" smtClean="0">
                <a:solidFill>
                  <a:srgbClr val="008000"/>
                </a:solidFill>
              </a:rPr>
              <a:t>Be</a:t>
            </a:r>
            <a:r>
              <a:rPr lang="en-US" dirty="0" smtClean="0"/>
              <a:t> </a:t>
            </a:r>
            <a:r>
              <a:rPr lang="en-US" dirty="0" smtClean="0">
                <a:solidFill>
                  <a:srgbClr val="FFFF00"/>
                </a:solidFill>
              </a:rPr>
              <a:t>Done</a:t>
            </a:r>
            <a:r>
              <a:rPr lang="en-US" dirty="0" smtClean="0">
                <a:solidFill>
                  <a:srgbClr val="FF6600"/>
                </a:solidFill>
              </a:rPr>
              <a:t>?</a:t>
            </a:r>
            <a:endParaRPr lang="en-US" dirty="0">
              <a:solidFill>
                <a:srgbClr val="FF6600"/>
              </a:solidFill>
            </a:endParaRPr>
          </a:p>
        </p:txBody>
      </p:sp>
      <p:sp>
        <p:nvSpPr>
          <p:cNvPr id="3" name="Content Placeholder 2"/>
          <p:cNvSpPr>
            <a:spLocks noGrp="1"/>
          </p:cNvSpPr>
          <p:nvPr>
            <p:ph idx="1"/>
          </p:nvPr>
        </p:nvSpPr>
        <p:spPr/>
        <p:txBody>
          <a:bodyPr/>
          <a:lstStyle/>
          <a:p>
            <a:r>
              <a:rPr lang="en-US" dirty="0" smtClean="0">
                <a:solidFill>
                  <a:srgbClr val="FF0000"/>
                </a:solidFill>
              </a:rPr>
              <a:t>Learn (Knowledge)</a:t>
            </a:r>
          </a:p>
          <a:p>
            <a:r>
              <a:rPr lang="en-US" dirty="0" smtClean="0">
                <a:solidFill>
                  <a:srgbClr val="0000FF"/>
                </a:solidFill>
              </a:rPr>
              <a:t>Understand (Wisdom)</a:t>
            </a:r>
          </a:p>
          <a:p>
            <a:r>
              <a:rPr lang="en-US" dirty="0" smtClean="0">
                <a:solidFill>
                  <a:srgbClr val="008000"/>
                </a:solidFill>
              </a:rPr>
              <a:t>Awareness and Advocacy</a:t>
            </a:r>
          </a:p>
          <a:p>
            <a:r>
              <a:rPr lang="en-US" dirty="0" smtClean="0">
                <a:solidFill>
                  <a:srgbClr val="FFFF00"/>
                </a:solidFill>
              </a:rPr>
              <a:t>Research</a:t>
            </a:r>
          </a:p>
          <a:p>
            <a:r>
              <a:rPr lang="en-US" dirty="0" smtClean="0">
                <a:solidFill>
                  <a:srgbClr val="FF6600"/>
                </a:solidFill>
              </a:rPr>
              <a:t>Treat, Treat, Treat---</a:t>
            </a:r>
            <a:r>
              <a:rPr lang="en-US" dirty="0" smtClean="0">
                <a:solidFill>
                  <a:srgbClr val="FF6600"/>
                </a:solidFill>
              </a:rPr>
              <a:t>-Lifelong</a:t>
            </a:r>
            <a:endParaRPr lang="en-US" dirty="0" smtClean="0">
              <a:solidFill>
                <a:srgbClr val="FF6600"/>
              </a:solidFill>
            </a:endParaRPr>
          </a:p>
          <a:p>
            <a:endParaRPr lang="en-US" dirty="0"/>
          </a:p>
          <a:p>
            <a:pPr marL="0" indent="0">
              <a:buNone/>
            </a:pPr>
            <a:endParaRPr lang="en-US" dirty="0" smtClean="0"/>
          </a:p>
          <a:p>
            <a:endParaRPr lang="en-US" dirty="0"/>
          </a:p>
        </p:txBody>
      </p:sp>
    </p:spTree>
    <p:extLst>
      <p:ext uri="{BB962C8B-B14F-4D97-AF65-F5344CB8AC3E}">
        <p14:creationId xmlns:p14="http://schemas.microsoft.com/office/powerpoint/2010/main" val="34725450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rgbClr val="008000"/>
                </a:solidFill>
              </a:rPr>
              <a:t>Conclusion</a:t>
            </a:r>
            <a:endParaRPr lang="en-US" i="1" dirty="0">
              <a:solidFill>
                <a:srgbClr val="008000"/>
              </a:solidFill>
            </a:endParaRPr>
          </a:p>
        </p:txBody>
      </p:sp>
      <p:sp>
        <p:nvSpPr>
          <p:cNvPr id="3" name="Content Placeholder 2"/>
          <p:cNvSpPr>
            <a:spLocks noGrp="1"/>
          </p:cNvSpPr>
          <p:nvPr>
            <p:ph idx="1"/>
          </p:nvPr>
        </p:nvSpPr>
        <p:spPr/>
        <p:txBody>
          <a:bodyPr/>
          <a:lstStyle/>
          <a:p>
            <a:pPr marL="0" indent="0" algn="ctr">
              <a:buNone/>
            </a:pPr>
            <a:r>
              <a:rPr lang="en-US" dirty="0" smtClean="0"/>
              <a:t>I believe that following those steps will result in greater student achievement, less depression and comorbidities, less substance abusers and addicts, hence less crime and less numbers in prison, and less </a:t>
            </a:r>
            <a:r>
              <a:rPr lang="en-US" dirty="0" smtClean="0"/>
              <a:t>totally senseless</a:t>
            </a:r>
            <a:r>
              <a:rPr lang="en-US" dirty="0" smtClean="0"/>
              <a:t> </a:t>
            </a:r>
            <a:r>
              <a:rPr lang="en-US" dirty="0" smtClean="0"/>
              <a:t>deaths through suicide, because the truth of </a:t>
            </a:r>
            <a:r>
              <a:rPr lang="en-US" dirty="0" smtClean="0">
                <a:solidFill>
                  <a:srgbClr val="FF0000"/>
                </a:solidFill>
              </a:rPr>
              <a:t>A</a:t>
            </a:r>
            <a:r>
              <a:rPr lang="en-US" dirty="0" smtClean="0">
                <a:solidFill>
                  <a:srgbClr val="0000FF"/>
                </a:solidFill>
              </a:rPr>
              <a:t>D</a:t>
            </a:r>
            <a:r>
              <a:rPr lang="en-US" dirty="0" smtClean="0">
                <a:solidFill>
                  <a:srgbClr val="008000"/>
                </a:solidFill>
              </a:rPr>
              <a:t>H</a:t>
            </a:r>
            <a:r>
              <a:rPr lang="en-US" dirty="0" smtClean="0">
                <a:solidFill>
                  <a:srgbClr val="FFFF00"/>
                </a:solidFill>
              </a:rPr>
              <a:t>I</a:t>
            </a:r>
            <a:r>
              <a:rPr lang="en-US" dirty="0" smtClean="0">
                <a:solidFill>
                  <a:srgbClr val="FF6600"/>
                </a:solidFill>
              </a:rPr>
              <a:t>D</a:t>
            </a:r>
            <a:r>
              <a:rPr lang="en-US" dirty="0" smtClean="0"/>
              <a:t> will be known and sufferers will find relief, hope and </a:t>
            </a:r>
            <a:r>
              <a:rPr lang="en-US" dirty="0" smtClean="0"/>
              <a:t>success for a brighter future.</a:t>
            </a:r>
            <a:endParaRPr lang="en-US" dirty="0" smtClean="0"/>
          </a:p>
        </p:txBody>
      </p:sp>
    </p:spTree>
    <p:extLst>
      <p:ext uri="{BB962C8B-B14F-4D97-AF65-F5344CB8AC3E}">
        <p14:creationId xmlns:p14="http://schemas.microsoft.com/office/powerpoint/2010/main" val="2226118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Causes </a:t>
            </a:r>
            <a:r>
              <a:rPr lang="en-US" dirty="0" smtClean="0">
                <a:solidFill>
                  <a:srgbClr val="FF0000"/>
                </a:solidFill>
              </a:rPr>
              <a:t>A</a:t>
            </a:r>
            <a:r>
              <a:rPr lang="en-US" dirty="0" smtClean="0">
                <a:solidFill>
                  <a:srgbClr val="0000FF"/>
                </a:solidFill>
              </a:rPr>
              <a:t>D</a:t>
            </a:r>
            <a:r>
              <a:rPr lang="en-US" dirty="0" smtClean="0">
                <a:solidFill>
                  <a:srgbClr val="008000"/>
                </a:solidFill>
              </a:rPr>
              <a:t>H</a:t>
            </a:r>
            <a:r>
              <a:rPr lang="en-US" dirty="0" smtClean="0">
                <a:solidFill>
                  <a:srgbClr val="FFFF00"/>
                </a:solidFill>
              </a:rPr>
              <a:t>I</a:t>
            </a:r>
            <a:r>
              <a:rPr lang="en-US" dirty="0" smtClean="0">
                <a:solidFill>
                  <a:srgbClr val="FF6600"/>
                </a:solidFill>
              </a:rPr>
              <a:t>D</a:t>
            </a:r>
            <a:r>
              <a:rPr lang="en-US" dirty="0" smtClean="0"/>
              <a:t>?</a:t>
            </a:r>
            <a:endParaRPr lang="en-US" dirty="0"/>
          </a:p>
        </p:txBody>
      </p:sp>
      <p:sp>
        <p:nvSpPr>
          <p:cNvPr id="3" name="Content Placeholder 2"/>
          <p:cNvSpPr>
            <a:spLocks noGrp="1"/>
          </p:cNvSpPr>
          <p:nvPr>
            <p:ph idx="1"/>
          </p:nvPr>
        </p:nvSpPr>
        <p:spPr/>
        <p:txBody>
          <a:bodyPr/>
          <a:lstStyle/>
          <a:p>
            <a:pPr marL="0" indent="0">
              <a:buNone/>
            </a:pPr>
            <a:r>
              <a:rPr lang="en-US" dirty="0" smtClean="0">
                <a:solidFill>
                  <a:srgbClr val="FF0000"/>
                </a:solidFill>
              </a:rPr>
              <a:t>No one is certain</a:t>
            </a:r>
          </a:p>
          <a:p>
            <a:pPr marL="0" indent="0">
              <a:buNone/>
            </a:pPr>
            <a:r>
              <a:rPr lang="en-US" dirty="0" smtClean="0">
                <a:solidFill>
                  <a:srgbClr val="FF0000"/>
                </a:solidFill>
              </a:rPr>
              <a:t>A</a:t>
            </a:r>
            <a:r>
              <a:rPr lang="en-US" dirty="0" smtClean="0">
                <a:solidFill>
                  <a:srgbClr val="0000FF"/>
                </a:solidFill>
              </a:rPr>
              <a:t>D</a:t>
            </a:r>
            <a:r>
              <a:rPr lang="en-US" dirty="0" smtClean="0">
                <a:solidFill>
                  <a:srgbClr val="008000"/>
                </a:solidFill>
              </a:rPr>
              <a:t>H</a:t>
            </a:r>
            <a:r>
              <a:rPr lang="en-US" dirty="0" smtClean="0">
                <a:solidFill>
                  <a:srgbClr val="FFFF00"/>
                </a:solidFill>
              </a:rPr>
              <a:t>I</a:t>
            </a:r>
            <a:r>
              <a:rPr lang="en-US" dirty="0" smtClean="0">
                <a:solidFill>
                  <a:srgbClr val="FF6600"/>
                </a:solidFill>
              </a:rPr>
              <a:t>D</a:t>
            </a:r>
            <a:r>
              <a:rPr lang="en-US" dirty="0" smtClean="0"/>
              <a:t> is a neurological disorder. It is in the brain. It is therefore a brain disorder and ought to be seen </a:t>
            </a:r>
            <a:r>
              <a:rPr lang="en-US" dirty="0" smtClean="0"/>
              <a:t>and treated like </a:t>
            </a:r>
            <a:r>
              <a:rPr lang="en-US" dirty="0" smtClean="0"/>
              <a:t>any other disorder.</a:t>
            </a:r>
          </a:p>
          <a:p>
            <a:pPr marL="0" indent="0">
              <a:buNone/>
            </a:pPr>
            <a:r>
              <a:rPr lang="en-US" dirty="0" smtClean="0"/>
              <a:t>It can be genetic. </a:t>
            </a:r>
            <a:r>
              <a:rPr lang="en-US" dirty="0"/>
              <a:t>M</a:t>
            </a:r>
            <a:r>
              <a:rPr lang="en-US" dirty="0" smtClean="0"/>
              <a:t>ost researchers believe it is genetic, though it could also be caused by environment, parenting, </a:t>
            </a:r>
            <a:r>
              <a:rPr lang="en-US" dirty="0" smtClean="0"/>
              <a:t> </a:t>
            </a:r>
            <a:r>
              <a:rPr lang="en-US" dirty="0" smtClean="0"/>
              <a:t>an illness, lead, or maternal issue caused by smoking or alcohol.</a:t>
            </a:r>
          </a:p>
        </p:txBody>
      </p:sp>
    </p:spTree>
    <p:extLst>
      <p:ext uri="{BB962C8B-B14F-4D97-AF65-F5344CB8AC3E}">
        <p14:creationId xmlns:p14="http://schemas.microsoft.com/office/powerpoint/2010/main" val="1116542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a:t>
            </a:r>
            <a:r>
              <a:rPr lang="en-US" dirty="0" smtClean="0">
                <a:solidFill>
                  <a:srgbClr val="0000FF"/>
                </a:solidFill>
              </a:rPr>
              <a:t>D</a:t>
            </a:r>
            <a:r>
              <a:rPr lang="en-US" dirty="0" smtClean="0">
                <a:solidFill>
                  <a:srgbClr val="008000"/>
                </a:solidFill>
              </a:rPr>
              <a:t>H</a:t>
            </a:r>
            <a:r>
              <a:rPr lang="en-US" dirty="0" smtClean="0">
                <a:solidFill>
                  <a:srgbClr val="FFFF00"/>
                </a:solidFill>
              </a:rPr>
              <a:t>I</a:t>
            </a:r>
            <a:r>
              <a:rPr lang="en-US" dirty="0" smtClean="0">
                <a:solidFill>
                  <a:srgbClr val="FF6600"/>
                </a:solidFill>
              </a:rPr>
              <a:t>D</a:t>
            </a:r>
            <a:r>
              <a:rPr lang="en-US" dirty="0" smtClean="0"/>
              <a:t> is a Neurological Disorder</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smtClean="0"/>
          </a:p>
          <a:p>
            <a:pPr marL="0" indent="0">
              <a:buNone/>
            </a:pPr>
            <a:endParaRPr lang="en-US" dirty="0"/>
          </a:p>
        </p:txBody>
      </p:sp>
      <p:pic>
        <p:nvPicPr>
          <p:cNvPr id="5" name="Picture 4" descr="synaps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1417637"/>
            <a:ext cx="8095957" cy="4708525"/>
          </a:xfrm>
          <a:prstGeom prst="rect">
            <a:avLst/>
          </a:prstGeom>
        </p:spPr>
      </p:pic>
    </p:spTree>
    <p:extLst>
      <p:ext uri="{BB962C8B-B14F-4D97-AF65-F5344CB8AC3E}">
        <p14:creationId xmlns:p14="http://schemas.microsoft.com/office/powerpoint/2010/main" val="543706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 </a:t>
            </a:r>
            <a:r>
              <a:rPr lang="en-US" dirty="0" smtClean="0">
                <a:solidFill>
                  <a:srgbClr val="FF6600"/>
                </a:solidFill>
              </a:rPr>
              <a:t>A</a:t>
            </a:r>
            <a:r>
              <a:rPr lang="en-US" dirty="0" smtClean="0">
                <a:solidFill>
                  <a:srgbClr val="0000FF"/>
                </a:solidFill>
              </a:rPr>
              <a:t>D</a:t>
            </a:r>
            <a:r>
              <a:rPr lang="en-US" dirty="0" smtClean="0">
                <a:solidFill>
                  <a:srgbClr val="008000"/>
                </a:solidFill>
              </a:rPr>
              <a:t>H</a:t>
            </a:r>
            <a:r>
              <a:rPr lang="en-US" dirty="0" smtClean="0">
                <a:solidFill>
                  <a:srgbClr val="FFFF00"/>
                </a:solidFill>
              </a:rPr>
              <a:t>I</a:t>
            </a:r>
            <a:r>
              <a:rPr lang="en-US" dirty="0" smtClean="0">
                <a:solidFill>
                  <a:srgbClr val="FF6600"/>
                </a:solidFill>
              </a:rPr>
              <a:t>D</a:t>
            </a:r>
            <a:r>
              <a:rPr lang="en-US" dirty="0" smtClean="0"/>
              <a:t> Be Cured?</a:t>
            </a:r>
            <a:endParaRPr lang="en-US" dirty="0"/>
          </a:p>
        </p:txBody>
      </p:sp>
      <p:sp>
        <p:nvSpPr>
          <p:cNvPr id="3" name="Content Placeholder 2"/>
          <p:cNvSpPr>
            <a:spLocks noGrp="1"/>
          </p:cNvSpPr>
          <p:nvPr>
            <p:ph idx="1"/>
          </p:nvPr>
        </p:nvSpPr>
        <p:spPr/>
        <p:txBody>
          <a:bodyPr/>
          <a:lstStyle/>
          <a:p>
            <a:r>
              <a:rPr lang="en-US" b="1" dirty="0" smtClean="0">
                <a:solidFill>
                  <a:srgbClr val="0000FF"/>
                </a:solidFill>
              </a:rPr>
              <a:t>No</a:t>
            </a:r>
          </a:p>
          <a:p>
            <a:r>
              <a:rPr lang="en-US" dirty="0" smtClean="0"/>
              <a:t>However it is treatable and managed, but it </a:t>
            </a:r>
            <a:r>
              <a:rPr lang="en-US" u="sng" dirty="0" smtClean="0"/>
              <a:t>must first be correctly and promptly diagnosed</a:t>
            </a:r>
            <a:r>
              <a:rPr lang="en-US" dirty="0" smtClean="0"/>
              <a:t>.</a:t>
            </a:r>
            <a:endParaRPr lang="en-US" dirty="0"/>
          </a:p>
        </p:txBody>
      </p:sp>
    </p:spTree>
    <p:extLst>
      <p:ext uri="{BB962C8B-B14F-4D97-AF65-F5344CB8AC3E}">
        <p14:creationId xmlns:p14="http://schemas.microsoft.com/office/powerpoint/2010/main" val="238257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a:t>
            </a:r>
            <a:r>
              <a:rPr lang="en-US" dirty="0" smtClean="0">
                <a:solidFill>
                  <a:srgbClr val="FF6600"/>
                </a:solidFill>
              </a:rPr>
              <a:t>A</a:t>
            </a:r>
            <a:r>
              <a:rPr lang="en-US" dirty="0" smtClean="0">
                <a:solidFill>
                  <a:srgbClr val="0000FF"/>
                </a:solidFill>
              </a:rPr>
              <a:t>D</a:t>
            </a:r>
            <a:r>
              <a:rPr lang="en-US" dirty="0" smtClean="0">
                <a:solidFill>
                  <a:srgbClr val="008000"/>
                </a:solidFill>
              </a:rPr>
              <a:t>H</a:t>
            </a:r>
            <a:r>
              <a:rPr lang="en-US" dirty="0" smtClean="0">
                <a:solidFill>
                  <a:srgbClr val="FFFF00"/>
                </a:solidFill>
              </a:rPr>
              <a:t>I</a:t>
            </a:r>
            <a:r>
              <a:rPr lang="en-US" dirty="0" smtClean="0">
                <a:solidFill>
                  <a:srgbClr val="FF6600"/>
                </a:solidFill>
              </a:rPr>
              <a:t>D</a:t>
            </a:r>
            <a:r>
              <a:rPr lang="en-US" dirty="0" smtClean="0"/>
              <a:t> Treated?</a:t>
            </a:r>
            <a:endParaRPr lang="en-US" dirty="0"/>
          </a:p>
        </p:txBody>
      </p:sp>
      <p:sp>
        <p:nvSpPr>
          <p:cNvPr id="3" name="Content Placeholder 2"/>
          <p:cNvSpPr>
            <a:spLocks noGrp="1"/>
          </p:cNvSpPr>
          <p:nvPr>
            <p:ph idx="1"/>
          </p:nvPr>
        </p:nvSpPr>
        <p:spPr/>
        <p:txBody>
          <a:bodyPr>
            <a:normAutofit lnSpcReduction="10000"/>
          </a:bodyPr>
          <a:lstStyle/>
          <a:p>
            <a:r>
              <a:rPr lang="en-US" dirty="0" smtClean="0"/>
              <a:t>Proper medication combined with counseling and ADHD coaching.</a:t>
            </a:r>
          </a:p>
          <a:p>
            <a:r>
              <a:rPr lang="en-US" dirty="0" smtClean="0"/>
              <a:t>For students, IEP’s must be implemented and </a:t>
            </a:r>
            <a:r>
              <a:rPr lang="en-US" i="1" u="sng" dirty="0" smtClean="0"/>
              <a:t>educational professionals must be knowledgeable, understanding and cooperative </a:t>
            </a:r>
            <a:r>
              <a:rPr lang="en-US" dirty="0" smtClean="0"/>
              <a:t>with this disorder.</a:t>
            </a:r>
          </a:p>
          <a:p>
            <a:r>
              <a:rPr lang="en-US" dirty="0" smtClean="0"/>
              <a:t>Parents, teachers and guidance counselors should all work together for the child’s benefit.</a:t>
            </a:r>
            <a:endParaRPr lang="en-US" dirty="0"/>
          </a:p>
        </p:txBody>
      </p:sp>
    </p:spTree>
    <p:extLst>
      <p:ext uri="{BB962C8B-B14F-4D97-AF65-F5344CB8AC3E}">
        <p14:creationId xmlns:p14="http://schemas.microsoft.com/office/powerpoint/2010/main" val="406684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A</a:t>
            </a:r>
            <a:r>
              <a:rPr lang="en-US" dirty="0" smtClean="0">
                <a:solidFill>
                  <a:srgbClr val="0000FF"/>
                </a:solidFill>
              </a:rPr>
              <a:t>D</a:t>
            </a:r>
            <a:r>
              <a:rPr lang="en-US" dirty="0" smtClean="0">
                <a:solidFill>
                  <a:srgbClr val="008000"/>
                </a:solidFill>
              </a:rPr>
              <a:t>H</a:t>
            </a:r>
            <a:r>
              <a:rPr lang="en-US" dirty="0" smtClean="0">
                <a:solidFill>
                  <a:srgbClr val="FFFF00"/>
                </a:solidFill>
              </a:rPr>
              <a:t>I</a:t>
            </a:r>
            <a:r>
              <a:rPr lang="en-US" dirty="0" smtClean="0">
                <a:solidFill>
                  <a:srgbClr val="FF6600"/>
                </a:solidFill>
              </a:rPr>
              <a:t>D</a:t>
            </a:r>
            <a:r>
              <a:rPr lang="en-US" dirty="0" smtClean="0"/>
              <a:t> is in the Brain</a:t>
            </a:r>
            <a:br>
              <a:rPr lang="en-US" dirty="0" smtClean="0"/>
            </a:br>
            <a:r>
              <a:rPr lang="en-US" dirty="0" smtClean="0"/>
              <a:t>Not the Mind or Attitude</a:t>
            </a:r>
            <a:endParaRPr lang="en-US" dirty="0"/>
          </a:p>
        </p:txBody>
      </p:sp>
      <p:pic>
        <p:nvPicPr>
          <p:cNvPr id="4" name="Content Placeholder 3" descr="Virtual Brain.jpg"/>
          <p:cNvPicPr>
            <a:picLocks noGrp="1" noChangeAspect="1"/>
          </p:cNvPicPr>
          <p:nvPr>
            <p:ph idx="1"/>
          </p:nvPr>
        </p:nvPicPr>
        <p:blipFill>
          <a:blip r:embed="rId2">
            <a:extLst>
              <a:ext uri="{28A0092B-C50C-407E-A947-70E740481C1C}">
                <a14:useLocalDpi xmlns:a14="http://schemas.microsoft.com/office/drawing/2010/main" val="0"/>
              </a:ext>
            </a:extLst>
          </a:blip>
          <a:srcRect t="22422" b="22422"/>
          <a:stretch>
            <a:fillRect/>
          </a:stretch>
        </p:blipFill>
        <p:spPr>
          <a:xfrm>
            <a:off x="457200" y="1600201"/>
            <a:ext cx="8229600" cy="4267178"/>
          </a:xfrm>
        </p:spPr>
      </p:pic>
      <p:sp>
        <p:nvSpPr>
          <p:cNvPr id="3" name="TextBox 2"/>
          <p:cNvSpPr txBox="1"/>
          <p:nvPr/>
        </p:nvSpPr>
        <p:spPr>
          <a:xfrm>
            <a:off x="3119009" y="6084587"/>
            <a:ext cx="3006615" cy="369332"/>
          </a:xfrm>
          <a:prstGeom prst="rect">
            <a:avLst/>
          </a:prstGeom>
          <a:noFill/>
        </p:spPr>
        <p:txBody>
          <a:bodyPr wrap="none" rtlCol="0">
            <a:spAutoFit/>
          </a:bodyPr>
          <a:lstStyle/>
          <a:p>
            <a:r>
              <a:rPr lang="en-US" dirty="0" smtClean="0"/>
              <a:t>Though it can and will affect it</a:t>
            </a:r>
            <a:endParaRPr lang="en-US" dirty="0"/>
          </a:p>
        </p:txBody>
      </p:sp>
    </p:spTree>
    <p:extLst>
      <p:ext uri="{BB962C8B-B14F-4D97-AF65-F5344CB8AC3E}">
        <p14:creationId xmlns:p14="http://schemas.microsoft.com/office/powerpoint/2010/main" val="3225214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3366FF"/>
                </a:solidFill>
              </a:rPr>
              <a:t>DSM-5</a:t>
            </a:r>
            <a:endParaRPr lang="en-US" b="1" i="1" dirty="0">
              <a:solidFill>
                <a:srgbClr val="3366FF"/>
              </a:solidFill>
            </a:endParaRPr>
          </a:p>
        </p:txBody>
      </p:sp>
      <p:sp>
        <p:nvSpPr>
          <p:cNvPr id="5" name="Content Placeholder 4"/>
          <p:cNvSpPr>
            <a:spLocks noGrp="1"/>
          </p:cNvSpPr>
          <p:nvPr>
            <p:ph idx="1"/>
          </p:nvPr>
        </p:nvSpPr>
        <p:spPr/>
        <p:txBody>
          <a:bodyPr/>
          <a:lstStyle/>
          <a:p>
            <a:pPr marL="0" indent="0" algn="ctr">
              <a:buNone/>
            </a:pPr>
            <a:r>
              <a:rPr lang="en-US" sz="2000" dirty="0" smtClean="0"/>
              <a:t>Diagnostic Statistical Manual </a:t>
            </a:r>
          </a:p>
          <a:p>
            <a:pPr marL="0" indent="0" algn="ctr">
              <a:buNone/>
            </a:pPr>
            <a:r>
              <a:rPr lang="en-US" sz="2000" dirty="0" smtClean="0"/>
              <a:t>of Mental Health Disorders </a:t>
            </a:r>
          </a:p>
          <a:p>
            <a:pPr marL="0" indent="0" algn="ctr">
              <a:buNone/>
            </a:pPr>
            <a:r>
              <a:rPr lang="en-US" sz="2000" dirty="0" smtClean="0"/>
              <a:t>5</a:t>
            </a:r>
            <a:r>
              <a:rPr lang="en-US" sz="2000" baseline="30000" dirty="0" smtClean="0"/>
              <a:t>th</a:t>
            </a:r>
            <a:r>
              <a:rPr lang="en-US" sz="2000" dirty="0" smtClean="0"/>
              <a:t> Edition</a:t>
            </a:r>
          </a:p>
          <a:p>
            <a:pPr marL="0" indent="0" algn="ctr">
              <a:buNone/>
            </a:pPr>
            <a:r>
              <a:rPr lang="en-US" sz="1800" dirty="0" smtClean="0"/>
              <a:t>I would say this is the book for Mental Health Professionals</a:t>
            </a:r>
            <a:endParaRPr lang="en-US" sz="1800" dirty="0" smtClean="0"/>
          </a:p>
          <a:p>
            <a:pPr marL="0" indent="0">
              <a:buNone/>
            </a:pPr>
            <a:r>
              <a:rPr lang="en-US" sz="2000" dirty="0" smtClean="0"/>
              <a:t>“The </a:t>
            </a:r>
            <a:r>
              <a:rPr lang="en-US" sz="2000" dirty="0"/>
              <a:t>definition of attention-deficit/hyperactivity disorder (ADHD) has been updated in the fifth </a:t>
            </a:r>
            <a:r>
              <a:rPr lang="en-US" sz="2000" dirty="0" smtClean="0"/>
              <a:t>edition of </a:t>
            </a:r>
            <a:r>
              <a:rPr lang="en-US" sz="2000" dirty="0"/>
              <a:t>the Diagnostic and Statistical Manual of Mental Disorders (DSM-5) to more accurately </a:t>
            </a:r>
            <a:r>
              <a:rPr lang="en-US" sz="2000" dirty="0" smtClean="0"/>
              <a:t>characterize the </a:t>
            </a:r>
            <a:r>
              <a:rPr lang="en-US" sz="2000" dirty="0"/>
              <a:t>experience of affected adults</a:t>
            </a:r>
            <a:r>
              <a:rPr lang="en-US" sz="2000" dirty="0" smtClean="0"/>
              <a:t>.”---DSM-</a:t>
            </a:r>
            <a:r>
              <a:rPr lang="en-US" sz="2000" dirty="0" smtClean="0"/>
              <a:t>5/American Psychiatric Association</a:t>
            </a:r>
            <a:endParaRPr lang="en-US" sz="2000" dirty="0" smtClean="0"/>
          </a:p>
          <a:p>
            <a:pPr marL="0" indent="0">
              <a:buNone/>
            </a:pPr>
            <a:endParaRPr lang="en-US" sz="2000" dirty="0"/>
          </a:p>
          <a:p>
            <a:pPr marL="0" indent="0">
              <a:buNone/>
            </a:pPr>
            <a:r>
              <a:rPr lang="en-US" sz="2000" dirty="0" smtClean="0"/>
              <a:t>Previously it was thought that ADHD was only a childhood disorder, but over the years mental health professionals have learned that ADHD persists into adulthood and is a chronic disorder. So, DSM-5 has added adult ADHD as a mental health disorder.</a:t>
            </a:r>
            <a:endParaRPr lang="en-US" sz="2000" dirty="0"/>
          </a:p>
          <a:p>
            <a:pPr marL="0" indent="0">
              <a:buNone/>
            </a:pPr>
            <a:endParaRPr lang="en-US" sz="2000" dirty="0"/>
          </a:p>
          <a:p>
            <a:pPr marL="0" indent="0">
              <a:buNone/>
            </a:pPr>
            <a:endParaRPr lang="en-US" sz="2000" dirty="0" smtClean="0"/>
          </a:p>
          <a:p>
            <a:pPr marL="0" indent="0" algn="ctr">
              <a:buNone/>
            </a:pPr>
            <a:endParaRPr lang="en-US" sz="2000" dirty="0" smtClean="0"/>
          </a:p>
          <a:p>
            <a:pPr marL="0" indent="0">
              <a:buNone/>
            </a:pPr>
            <a:endParaRPr lang="en-US" dirty="0"/>
          </a:p>
        </p:txBody>
      </p:sp>
    </p:spTree>
    <p:extLst>
      <p:ext uri="{BB962C8B-B14F-4D97-AF65-F5344CB8AC3E}">
        <p14:creationId xmlns:p14="http://schemas.microsoft.com/office/powerpoint/2010/main" val="1684825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smtClean="0">
                <a:solidFill>
                  <a:srgbClr val="3366FF"/>
                </a:solidFill>
              </a:rPr>
              <a:t>Comorbidities</a:t>
            </a:r>
            <a:endParaRPr lang="en-US" i="1" dirty="0">
              <a:solidFill>
                <a:srgbClr val="3366FF"/>
              </a:solidFill>
            </a:endParaRPr>
          </a:p>
        </p:txBody>
      </p:sp>
      <p:sp>
        <p:nvSpPr>
          <p:cNvPr id="3" name="Content Placeholder 2"/>
          <p:cNvSpPr>
            <a:spLocks noGrp="1"/>
          </p:cNvSpPr>
          <p:nvPr>
            <p:ph idx="1"/>
          </p:nvPr>
        </p:nvSpPr>
        <p:spPr/>
        <p:txBody>
          <a:bodyPr/>
          <a:lstStyle/>
          <a:p>
            <a:pPr marL="0" indent="0" algn="ctr">
              <a:buNone/>
            </a:pPr>
            <a:r>
              <a:rPr lang="en-US" sz="1800" i="1" dirty="0" smtClean="0">
                <a:solidFill>
                  <a:srgbClr val="FF0000"/>
                </a:solidFill>
              </a:rPr>
              <a:t>“The simultaneous presence of two chronic  diseases or conditions in a patient.”</a:t>
            </a:r>
            <a:endParaRPr lang="en-US" sz="1800" i="1" dirty="0" smtClean="0">
              <a:solidFill>
                <a:srgbClr val="FF0000"/>
              </a:solidFill>
            </a:endParaRPr>
          </a:p>
          <a:p>
            <a:pPr marL="0" indent="0" algn="ctr">
              <a:buNone/>
            </a:pPr>
            <a:r>
              <a:rPr lang="en-US" dirty="0" smtClean="0"/>
              <a:t>To </a:t>
            </a:r>
            <a:r>
              <a:rPr lang="en-US" dirty="0" smtClean="0"/>
              <a:t>reduce the possibility of comorbidities, proper diagnosis and treatment are essential, particularly early on.</a:t>
            </a:r>
          </a:p>
          <a:p>
            <a:pPr algn="ctr"/>
            <a:endParaRPr lang="en-US" dirty="0"/>
          </a:p>
          <a:p>
            <a:pPr algn="ctr"/>
            <a:endParaRPr lang="en-US" dirty="0" smtClean="0"/>
          </a:p>
          <a:p>
            <a:endParaRPr lang="en-US" dirty="0"/>
          </a:p>
          <a:p>
            <a:endParaRPr lang="en-US" dirty="0"/>
          </a:p>
        </p:txBody>
      </p:sp>
      <p:pic>
        <p:nvPicPr>
          <p:cNvPr id="4" name="Picture 3"/>
          <p:cNvPicPr>
            <a:picLocks noChangeAspect="1"/>
          </p:cNvPicPr>
          <p:nvPr/>
        </p:nvPicPr>
        <p:blipFill>
          <a:blip r:embed="rId2"/>
          <a:stretch>
            <a:fillRect/>
          </a:stretch>
        </p:blipFill>
        <p:spPr>
          <a:xfrm>
            <a:off x="2819400" y="3802063"/>
            <a:ext cx="3492500" cy="2324100"/>
          </a:xfrm>
          <a:prstGeom prst="rect">
            <a:avLst/>
          </a:prstGeom>
        </p:spPr>
      </p:pic>
    </p:spTree>
    <p:extLst>
      <p:ext uri="{BB962C8B-B14F-4D97-AF65-F5344CB8AC3E}">
        <p14:creationId xmlns:p14="http://schemas.microsoft.com/office/powerpoint/2010/main" val="22395850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8696</TotalTime>
  <Words>952</Words>
  <Application>Microsoft Macintosh PowerPoint</Application>
  <PresentationFormat>On-screen Show (4:3)</PresentationFormat>
  <Paragraphs>95</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ADHID</vt:lpstr>
      <vt:lpstr>ADHID</vt:lpstr>
      <vt:lpstr>What Causes ADHID?</vt:lpstr>
      <vt:lpstr>ADHID is a Neurological Disorder</vt:lpstr>
      <vt:lpstr>Can ADHID Be Cured?</vt:lpstr>
      <vt:lpstr>How is ADHID Treated?</vt:lpstr>
      <vt:lpstr>ADHID is in the Brain Not the Mind or Attitude</vt:lpstr>
      <vt:lpstr>DSM-5</vt:lpstr>
      <vt:lpstr>Comorbidities</vt:lpstr>
      <vt:lpstr>Who has ADHID? Statistics</vt:lpstr>
      <vt:lpstr>Statistics This Statistic is Stunning!</vt:lpstr>
      <vt:lpstr>Untreated ADHID</vt:lpstr>
      <vt:lpstr>What to Watch Out For</vt:lpstr>
      <vt:lpstr>What to Watch Out For</vt:lpstr>
      <vt:lpstr>Be Aware!</vt:lpstr>
      <vt:lpstr>The Outcome</vt:lpstr>
      <vt:lpstr>ADHID People are very normal</vt:lpstr>
      <vt:lpstr>Neurologically Speaking</vt:lpstr>
      <vt:lpstr>Neurologically Speaking</vt:lpstr>
      <vt:lpstr>What Should Be Done?</vt:lpstr>
      <vt:lpstr>Conclusion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Neuro-Pastor</dc:title>
  <dc:creator>Daniel White</dc:creator>
  <cp:lastModifiedBy>Daniel White</cp:lastModifiedBy>
  <cp:revision>87</cp:revision>
  <dcterms:created xsi:type="dcterms:W3CDTF">2015-12-27T20:06:41Z</dcterms:created>
  <dcterms:modified xsi:type="dcterms:W3CDTF">2016-01-02T21:17:32Z</dcterms:modified>
</cp:coreProperties>
</file>